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85" r:id="rId4"/>
    <p:sldId id="258" r:id="rId5"/>
    <p:sldId id="260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61" r:id="rId15"/>
    <p:sldId id="259" r:id="rId16"/>
    <p:sldId id="272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78" r:id="rId30"/>
    <p:sldId id="286" r:id="rId31"/>
    <p:sldId id="287" r:id="rId32"/>
    <p:sldId id="291" r:id="rId33"/>
    <p:sldId id="288" r:id="rId34"/>
    <p:sldId id="290" r:id="rId35"/>
    <p:sldId id="289" r:id="rId36"/>
    <p:sldId id="293" r:id="rId37"/>
    <p:sldId id="284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68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8722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638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86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543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20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491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393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06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2742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299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1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31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61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549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116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232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044FBB-609D-4E16-A8EC-764091D5AE9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7B65C5-5733-4FB0-BD1B-D51A51EE19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767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678404"/>
          </a:xfrm>
        </p:spPr>
        <p:txBody>
          <a:bodyPr/>
          <a:lstStyle/>
          <a:p>
            <a:r>
              <a:rPr lang="de-DE" sz="3600" b="1" dirty="0" err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Salvete</a:t>
            </a:r>
            <a:r>
              <a:rPr lang="de-DE" sz="36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 ! </a:t>
            </a:r>
            <a:br>
              <a:rPr lang="de-DE" sz="36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</a:br>
            <a:r>
              <a:rPr lang="de-DE" sz="36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Vorstellung Latein Neigungskurs  </a:t>
            </a:r>
            <a:r>
              <a:rPr lang="de-DE" sz="3600" b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Abitur 2028</a:t>
            </a:r>
            <a:endParaRPr lang="de-DE" sz="3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320" y="3790600"/>
            <a:ext cx="1548518" cy="170702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2890">
            <a:off x="7417770" y="3170947"/>
            <a:ext cx="2645893" cy="135952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6198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507076"/>
            <a:ext cx="9601196" cy="1778923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612669"/>
            <a:ext cx="9601196" cy="42631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*E.4 Alltag in den Provinzen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Humanität in der Provinzialverwaltung oder Ausbeutung der Provinzen?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Romanisierung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Begegnung mit Germanen und Briten </a:t>
            </a:r>
          </a:p>
        </p:txBody>
      </p:sp>
    </p:spTree>
    <p:extLst>
      <p:ext uri="{BB962C8B-B14F-4D97-AF65-F5344CB8AC3E}">
        <p14:creationId xmlns:p14="http://schemas.microsoft.com/office/powerpoint/2010/main" val="3661322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507076"/>
            <a:ext cx="9601196" cy="1778923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612669"/>
            <a:ext cx="9601196" cy="426319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de-DE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E.5 Menschliches, allzu Menschliches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Berufe und ihr Image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„das liebe Geld“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menschliche Verhaltensschwächen und körperliche Gebrechen </a:t>
            </a:r>
            <a:b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Aussehen und persönlicher Stil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Autoren: Ovid </a:t>
            </a:r>
            <a:r>
              <a:rPr lang="de-DE" sz="19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ars</a:t>
            </a:r>
            <a:r>
              <a:rPr lang="de-DE" sz="1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9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amatoria</a:t>
            </a:r>
            <a:r>
              <a:rPr lang="de-DE" sz="1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9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remedia</a:t>
            </a:r>
            <a:r>
              <a:rPr lang="de-DE" sz="1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9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amoris</a:t>
            </a:r>
            <a:endParaRPr lang="de-DE" sz="19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915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507076"/>
            <a:ext cx="9601196" cy="1778923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612669"/>
            <a:ext cx="9601196" cy="426319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E.6 Die Rolle der Frau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die Stellung der Frau bei Griechen und Römern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die Frau – ein Beuteobjekt des Mannes?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die </a:t>
            </a:r>
            <a:r>
              <a:rPr lang="de-DE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femme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fatale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die ideale Ehefrau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Autoren: Plinius und Tacitus</a:t>
            </a:r>
          </a:p>
        </p:txBody>
      </p:sp>
    </p:spTree>
    <p:extLst>
      <p:ext uri="{BB962C8B-B14F-4D97-AF65-F5344CB8AC3E}">
        <p14:creationId xmlns:p14="http://schemas.microsoft.com/office/powerpoint/2010/main" val="1961918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507076"/>
            <a:ext cx="9601196" cy="1778923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612669"/>
            <a:ext cx="9601196" cy="426319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*E.7 Römer und Christen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römischer Staat und christliches Selbstverständnis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christliche Kritik an römischer Lebensart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subversive Elemente oder Märtyrer und Heilige?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Mission und Christianisierung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Autoren: Plinius und Tacitus</a:t>
            </a:r>
          </a:p>
          <a:p>
            <a:pPr marL="0" indent="0">
              <a:lnSpc>
                <a:spcPct val="150000"/>
              </a:lnSpc>
              <a:buNone/>
            </a:pP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801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507076"/>
            <a:ext cx="9601196" cy="1778923"/>
          </a:xfr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953491"/>
            <a:ext cx="9601196" cy="39223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 im Spiegel der Literatur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E.1 	Politische Kultur am Ende der römischen Republik </a:t>
            </a:r>
            <a:b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E.2 	Mensch und Mythos </a:t>
            </a:r>
            <a:b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E.3 	Römische Lebensart </a:t>
            </a:r>
          </a:p>
          <a:p>
            <a:pPr marL="0" indent="0">
              <a:buNone/>
            </a:pP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*E.4 	Alltag in den Provinzen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E.5 	Menschliches, allzu Menschliches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*E.6 	Die Rolle der Frau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*E.7 	Römer und Christen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4167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349136"/>
            <a:ext cx="9601196" cy="1936864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978429"/>
            <a:ext cx="9601196" cy="3897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sieht der </a:t>
            </a:r>
            <a:r>
              <a:rPr lang="de-DE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Unterricht im Latein Neigungskurs 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aus?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den Doppelstunden werden wir uns mit dem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Inhalt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den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Texten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beschäftigen. 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Hier geht es um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Inhalte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die auch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heute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noch ihre Gültigkeit haben. 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046" y="4345305"/>
            <a:ext cx="1553516" cy="163154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811" y="4639350"/>
            <a:ext cx="1497157" cy="123651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116" y="4455047"/>
            <a:ext cx="2924175" cy="15621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5821" y="4804756"/>
            <a:ext cx="2576658" cy="112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92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490452"/>
            <a:ext cx="9601196" cy="1795548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911927"/>
            <a:ext cx="9601196" cy="3963941"/>
          </a:xfrm>
        </p:spPr>
        <p:txBody>
          <a:bodyPr>
            <a:normAutofit/>
          </a:bodyPr>
          <a:lstStyle/>
          <a:p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sieht der </a:t>
            </a:r>
            <a:r>
              <a:rPr lang="de-DE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Unterricht im Latein Neigungskurs 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aus?</a:t>
            </a:r>
          </a:p>
          <a:p>
            <a:pPr marL="0" indent="0"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Inhaltliche Schwerpunkte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Liebesglück und Liebesleid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Schönheitsideale - Makel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Massenmedien und -veranstaltungen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Leben in der Öffentlichkeit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Mythologie: alles rund um Troja und Verwandlungen bei Ovid</a:t>
            </a:r>
          </a:p>
          <a:p>
            <a:pPr marL="0" indent="0">
              <a:buNone/>
            </a:pPr>
            <a:endParaRPr lang="de-DE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7932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91440"/>
            <a:ext cx="9601196" cy="2194559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953491"/>
            <a:ext cx="9601196" cy="3922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sieht der </a:t>
            </a:r>
            <a:r>
              <a:rPr lang="de-DE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Unterricht im Latein Neigungskurs 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aus?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 festgelegten Rhythmus wiederholen wir die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Grammatik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wir fangen wirklich von vorne an! 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 bauen uns einen guten nicht zu umfangreichen –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Lernwortschatz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auf.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14868" r="15915"/>
          <a:stretch/>
        </p:blipFill>
        <p:spPr>
          <a:xfrm rot="1155086">
            <a:off x="9174855" y="2762929"/>
            <a:ext cx="1054870" cy="15240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6578" y="3239885"/>
            <a:ext cx="1248650" cy="115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38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920240"/>
            <a:ext cx="9601196" cy="3955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sehen Klausuren aus im </a:t>
            </a:r>
            <a:r>
              <a:rPr lang="de-DE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Klausur  ist zweigeteilt und besteht aus einem 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Übersetzungsteil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einem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Interpretationsteil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-&gt; Nach Abgabe des Übersetzungsteils erhaltet ihr eine sog.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Arbeitsübersetzung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mit der der Interpretationsteil bearbeitet wird, so dass auch bei misslungener Übersetzung dieser Teil erfolgreich bearbeitet werden kann.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14663" t="19890" r="9732" b="19168"/>
          <a:stretch/>
        </p:blipFill>
        <p:spPr>
          <a:xfrm>
            <a:off x="9867208" y="4946073"/>
            <a:ext cx="1371600" cy="110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35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37212" y="1903615"/>
            <a:ext cx="9601196" cy="3955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sehen Klausuren aus im </a:t>
            </a:r>
            <a:r>
              <a:rPr lang="de-DE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endParaRPr lang="de-DE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Übersetzungsteil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 Übersetzungsteil umfasst in der Regel ca. 80 -100 Wörter mit Übersetzungshilfen, wie ihr es aus früheren Lateinarbeiten kennt.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Außerdem dürft ihr bei jeder Klausur ein Lexikon benutzen. 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702" y="4069859"/>
            <a:ext cx="1905606" cy="190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7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 </a:t>
            </a:r>
            <a:b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3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de-DE" sz="2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LK – Abitur 2027 </a:t>
            </a:r>
            <a:r>
              <a:rPr lang="de-DE" sz="3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de-DE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93817" y="2556932"/>
            <a:ext cx="8402779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DE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Nicht nur für die </a:t>
            </a:r>
            <a:r>
              <a:rPr lang="de-DE" sz="28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optimi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e-DE" sz="28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optimae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linguae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Latinae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marL="0" indent="0">
              <a:buNone/>
            </a:pP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Mit </a:t>
            </a:r>
            <a:r>
              <a:rPr lang="de-DE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	mit 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Hirn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Herz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e-DE" sz="28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Humor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sicher </a:t>
            </a:r>
          </a:p>
          <a:p>
            <a:pPr marL="0" indent="0">
              <a:buNone/>
            </a:pP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zum und durch das Abitur…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9484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37212" y="1903615"/>
            <a:ext cx="9601196" cy="3955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sehen Klausuren aus im </a:t>
            </a:r>
            <a:r>
              <a:rPr lang="de-DE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endParaRPr lang="de-DE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Interpretationsteil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Nach ca. 60 Minuten wird der Übersetzungsteil abgegeben und ihr erhaltet eine Musterübersetzung, um damit den Interpretationsteil bearbeiten zu können.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19250" t="3809" r="18740" b="17567"/>
          <a:stretch/>
        </p:blipFill>
        <p:spPr>
          <a:xfrm>
            <a:off x="9892145" y="4397433"/>
            <a:ext cx="1346662" cy="166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27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949" y="466641"/>
            <a:ext cx="2153321" cy="31743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9038" y="1903615"/>
            <a:ext cx="10607232" cy="3955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sehen Klausuren aus im </a:t>
            </a:r>
            <a:r>
              <a:rPr lang="de-DE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endParaRPr lang="de-DE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Interpretationsteil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Text in eigenen Worten wiederzugeben.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Textanalyse: Die verschiedenen Stilmittel werden auf ihre Wirkung hin untersucht.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Weiterführende Aufgabe, die sich aus dem Unterrichtsgeschehen ergibt.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5067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37212" y="1903615"/>
            <a:ext cx="9601196" cy="3955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erfolgreich sind Lateinschüler*innen?</a:t>
            </a:r>
          </a:p>
          <a:p>
            <a:pPr marL="0" indent="0">
              <a:buNone/>
            </a:pPr>
            <a:endParaRPr lang="de-DE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 ist davon auszugehen, 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dass man sich mindestens um eine Notenstufe verbessert.</a:t>
            </a:r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994" y="3881429"/>
            <a:ext cx="236220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94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37212" y="1903615"/>
            <a:ext cx="9601196" cy="3955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erfolgreich sind Lateinschüler*innen?</a:t>
            </a:r>
          </a:p>
          <a:p>
            <a:pPr marL="0" indent="0">
              <a:buNone/>
            </a:pPr>
            <a:endParaRPr lang="de-DE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….. aber es sollte euch auch Spaß machen, sich mit Latein zu beschäftigen.</a:t>
            </a:r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516" y="366489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198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Ausblick Latein LK Q-Phase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2036618"/>
            <a:ext cx="9601196" cy="38392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DE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 1 Rhetorik – mit allem was dazu gehört    </a:t>
            </a:r>
          </a:p>
          <a:p>
            <a:pPr marL="0" indent="0">
              <a:buNone/>
            </a:pPr>
            <a:endParaRPr lang="de-DE" sz="2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 ideale Redner</a:t>
            </a:r>
          </a:p>
          <a:p>
            <a:pPr marL="0" indent="0">
              <a:buNone/>
            </a:pPr>
            <a:r>
              <a:rPr lang="de-DE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Macht, Bedeutung, Verantwortung </a:t>
            </a:r>
          </a:p>
          <a:p>
            <a:pPr marL="0" indent="0">
              <a:buNone/>
            </a:pPr>
            <a:r>
              <a:rPr lang="de-DE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Ausbildung und Profil </a:t>
            </a:r>
          </a:p>
          <a:p>
            <a:pPr marL="0" indent="0">
              <a:buNone/>
            </a:pPr>
            <a:r>
              <a:rPr lang="de-DE" sz="2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ideale Rede</a:t>
            </a:r>
          </a:p>
          <a:p>
            <a:pPr marL="0" indent="0">
              <a:buNone/>
            </a:pPr>
            <a:r>
              <a:rPr lang="de-DE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Arten und Aufbau einer Rede, Vortragsstile: </a:t>
            </a:r>
          </a:p>
          <a:p>
            <a:pPr marL="0" indent="0">
              <a:buNone/>
            </a:pPr>
            <a:r>
              <a:rPr lang="de-DE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Stimme, Gestik und Mimik, Stilfiguren als rhetorische Mittel</a:t>
            </a:r>
          </a:p>
          <a:p>
            <a:pPr marL="0" indent="0">
              <a:buNone/>
            </a:pPr>
            <a:r>
              <a:rPr lang="de-DE" sz="2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de-DE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Rhetorik für die Liebeskunst, Werben und Verführen</a:t>
            </a:r>
          </a:p>
          <a:p>
            <a:pPr marL="0" indent="0">
              <a:buNone/>
            </a:pPr>
            <a:endParaRPr lang="de-DE" sz="2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</a:t>
            </a:r>
            <a:r>
              <a:rPr lang="de-DE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Autoren: Cicero, Tacitus, Vergil</a:t>
            </a:r>
            <a:endParaRPr lang="de-DE" sz="19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/>
          </a:p>
        </p:txBody>
      </p:sp>
      <p:pic>
        <p:nvPicPr>
          <p:cNvPr id="4" name="Bild 1" descr="C:\Users\Brabaender\AppData\Local\Microsoft\Windows\INetCache\Content.MSO\7CD6C26B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059" y="1736827"/>
            <a:ext cx="1005841" cy="1308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 1" descr="C:\Users\Brabaender\AppData\Local\Microsoft\Windows\INetCache\Content.MSO\B96C18FE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195" y="2702156"/>
            <a:ext cx="1632585" cy="1591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 1" descr="C:\Users\Brabaender\AppData\Local\Microsoft\Windows\INetCache\Content.MSO\EE9787E4.tm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472" y="3100014"/>
            <a:ext cx="925325" cy="998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580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440576"/>
            <a:ext cx="9601196" cy="1438491"/>
          </a:xfrm>
        </p:spPr>
        <p:txBody>
          <a:bodyPr>
            <a:normAutofit/>
          </a:bodyPr>
          <a:lstStyle/>
          <a:p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Ausblick Latein LK Q-Phase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879067"/>
            <a:ext cx="9601196" cy="3996801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de-DE" sz="4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 2 Individuum und die Gemeinschaft   </a:t>
            </a:r>
          </a:p>
          <a:p>
            <a:pPr marL="0" indent="0">
              <a:buNone/>
            </a:pPr>
            <a:endParaRPr lang="de-DE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Mensch als </a:t>
            </a:r>
            <a:r>
              <a:rPr lang="de-DE" sz="40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animal</a:t>
            </a:r>
            <a:r>
              <a:rPr lang="de-DE" sz="40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40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sociale</a:t>
            </a:r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Rechte und Pflichten, Staatsdefinitionen und Staatsformen</a:t>
            </a:r>
          </a:p>
          <a:p>
            <a:pPr marL="0" indent="0">
              <a:buNone/>
            </a:pPr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Macht und Verantwortung des idealen „Staatsmannes“ </a:t>
            </a:r>
          </a:p>
          <a:p>
            <a:pPr marL="0" indent="0">
              <a:buNone/>
            </a:pPr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Lob und Ironie </a:t>
            </a:r>
          </a:p>
          <a:p>
            <a:pPr marL="0" indent="0">
              <a:buNone/>
            </a:pPr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de-DE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Aeneas</a:t>
            </a:r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der Prototyp des augusteischen „Staatsmannes“?</a:t>
            </a:r>
          </a:p>
          <a:p>
            <a:pPr marL="0" indent="0">
              <a:buNone/>
            </a:pPr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Rom-Idee</a:t>
            </a:r>
          </a:p>
          <a:p>
            <a:pPr marL="0" indent="0">
              <a:buNone/>
            </a:pPr>
            <a:endParaRPr lang="de-DE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Tragödie des </a:t>
            </a:r>
            <a:r>
              <a:rPr lang="de-DE" sz="4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Aeneas</a:t>
            </a:r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zwischen seiner Liebe zu Dido und seinem </a:t>
            </a:r>
            <a:r>
              <a:rPr lang="de-DE" sz="40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fatum</a:t>
            </a:r>
            <a:r>
              <a:rPr lang="de-DE" sz="40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  <a:p>
            <a:pPr marL="0" indent="0">
              <a:buNone/>
            </a:pPr>
            <a:endParaRPr lang="de-DE" sz="37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3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</a:t>
            </a:r>
            <a:r>
              <a:rPr lang="de-DE" sz="3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Autoren: Cicero, Ovid, Vergil</a:t>
            </a:r>
            <a:endParaRPr lang="de-DE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4" name="Bild 1" descr="Staatsverständnis – Ein Vergleich zwischen Ciceros Vorstellungen und dem  Grundgesetz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43" y="2430653"/>
            <a:ext cx="1353185" cy="190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3780">
            <a:off x="9528463" y="4698689"/>
            <a:ext cx="1010084" cy="101008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10" y="3605026"/>
            <a:ext cx="903576" cy="108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94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Ausblick Latein LK Q-Phase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2128058"/>
            <a:ext cx="9601196" cy="374781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de-DE" sz="5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Q3 Philosophie als Lehre und Lebenshilfe</a:t>
            </a:r>
          </a:p>
          <a:p>
            <a:pPr marL="0" indent="0">
              <a:buNone/>
            </a:pPr>
            <a:endParaRPr lang="de-DE" sz="3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Zeit? - Freunde? - Schicksal? – Lebensziele?</a:t>
            </a:r>
          </a:p>
          <a:p>
            <a:pPr marL="0" indent="0">
              <a:buNone/>
            </a:pPr>
            <a:r>
              <a:rPr lang="de-DE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innere und äußere Freiheit</a:t>
            </a:r>
          </a:p>
          <a:p>
            <a:pPr>
              <a:buFontTx/>
              <a:buChar char="-"/>
            </a:pPr>
            <a:r>
              <a:rPr lang="de-DE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Schicksal und Willensfreiheit</a:t>
            </a:r>
          </a:p>
          <a:p>
            <a:pPr>
              <a:buFontTx/>
              <a:buChar char="-"/>
            </a:pPr>
            <a:r>
              <a:rPr lang="de-DE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Gottesvorstellungen </a:t>
            </a:r>
          </a:p>
          <a:p>
            <a:pPr>
              <a:buFontTx/>
              <a:buChar char="-"/>
            </a:pPr>
            <a:r>
              <a:rPr lang="de-DE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Bedeutung des </a:t>
            </a:r>
            <a:r>
              <a:rPr lang="de-DE" sz="45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fatum</a:t>
            </a:r>
            <a:r>
              <a:rPr lang="de-DE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bei Vergil</a:t>
            </a:r>
          </a:p>
          <a:p>
            <a:pPr marL="0" indent="0">
              <a:buNone/>
            </a:pPr>
            <a:r>
              <a:rPr lang="de-DE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Leben nach dem Ideal – die Lehren der Stoa und Epikurs</a:t>
            </a:r>
          </a:p>
          <a:p>
            <a:pPr marL="0" indent="0">
              <a:buNone/>
            </a:pPr>
            <a:r>
              <a:rPr lang="de-DE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Mensch als </a:t>
            </a:r>
            <a:r>
              <a:rPr lang="de-DE" sz="45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animal</a:t>
            </a:r>
            <a:r>
              <a:rPr lang="de-DE" sz="45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rationale </a:t>
            </a:r>
            <a:r>
              <a:rPr lang="de-DE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 Mittelpunkt des Kosmos</a:t>
            </a:r>
          </a:p>
          <a:p>
            <a:pPr marL="0" indent="0">
              <a:buNone/>
            </a:pPr>
            <a:endParaRPr lang="de-DE" sz="3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3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</a:t>
            </a:r>
            <a:r>
              <a:rPr lang="de-DE" sz="3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	Autoren: Seneca (Cicero)</a:t>
            </a:r>
            <a:endParaRPr lang="de-DE" sz="3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4" name="Bild 1" descr="Ethisches Handeln. Der Mensch als &quot;homo ethicos&quot;? - brgdomat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683" y="3374470"/>
            <a:ext cx="2392045" cy="1916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5627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Ausblick Latein LK Q-Phase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Q4 </a:t>
            </a:r>
            <a:r>
              <a:rPr lang="de-DE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Romanitas</a:t>
            </a:r>
            <a:r>
              <a:rPr lang="de-DE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e-DE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Latinitas</a:t>
            </a:r>
            <a:r>
              <a:rPr lang="de-DE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Roms Erbe für Europa </a:t>
            </a:r>
          </a:p>
          <a:p>
            <a:pPr marL="0" indent="0">
              <a:buNone/>
            </a:pPr>
            <a:endParaRPr lang="de-DE" sz="28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Hier geht alles </a:t>
            </a:r>
          </a:p>
          <a:p>
            <a:pPr marL="0" indent="0">
              <a:buNone/>
            </a:pPr>
            <a:endParaRPr lang="de-DE" sz="2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Wiederholungen der Themen und Lernen für das Abitur</a:t>
            </a:r>
          </a:p>
          <a:p>
            <a:pPr marL="0" indent="0">
              <a:buNone/>
            </a:pPr>
            <a:endParaRPr lang="de-DE" sz="3200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5859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440576"/>
            <a:ext cx="9601196" cy="1845424"/>
          </a:xfrm>
        </p:spPr>
        <p:txBody>
          <a:bodyPr>
            <a:normAutofit/>
          </a:bodyPr>
          <a:lstStyle/>
          <a:p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Ausblick Latein LK Q-Phase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2036618"/>
            <a:ext cx="9601196" cy="3839250"/>
          </a:xfrm>
        </p:spPr>
        <p:txBody>
          <a:bodyPr>
            <a:normAutofit fontScale="47500" lnSpcReduction="20000"/>
          </a:bodyPr>
          <a:lstStyle/>
          <a:p>
            <a:r>
              <a:rPr lang="de-DE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sieht der </a:t>
            </a:r>
            <a:r>
              <a:rPr lang="de-DE" sz="36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Unterricht im Latein LK </a:t>
            </a:r>
            <a:r>
              <a:rPr lang="de-DE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aus?</a:t>
            </a:r>
          </a:p>
          <a:p>
            <a:pPr marL="0" indent="0">
              <a:buNone/>
            </a:pPr>
            <a:endParaRPr lang="de-DE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den Doppelstunden werden wir uns wie in der E-Phase mit den </a:t>
            </a:r>
            <a:r>
              <a:rPr lang="de-DE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Inhalten von Texten</a:t>
            </a: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den </a:t>
            </a:r>
            <a:r>
              <a:rPr lang="de-DE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Texten</a:t>
            </a: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selbst beschäftigen. </a:t>
            </a:r>
          </a:p>
          <a:p>
            <a:pPr marL="0" indent="0">
              <a:buNone/>
            </a:pPr>
            <a:endParaRPr lang="de-DE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Hier geht es um </a:t>
            </a:r>
            <a:r>
              <a:rPr lang="de-DE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Inhalte</a:t>
            </a: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die auch </a:t>
            </a:r>
            <a:r>
              <a:rPr lang="de-DE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heute</a:t>
            </a: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noch ihre Gültigkeit haben. </a:t>
            </a:r>
          </a:p>
          <a:p>
            <a:pPr marL="342900" indent="-342900">
              <a:buFontTx/>
              <a:buChar char="-"/>
            </a:pP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den </a:t>
            </a:r>
            <a:r>
              <a:rPr lang="de-DE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Einzelstunden</a:t>
            </a: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wiederholen wir </a:t>
            </a:r>
            <a:r>
              <a:rPr lang="de-DE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Grammatikschwerpunkte</a:t>
            </a: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sichern unseren nicht zu umfangreichen – </a:t>
            </a:r>
            <a:r>
              <a:rPr lang="de-DE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Lernwortschatz</a:t>
            </a: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 Latein-</a:t>
            </a:r>
            <a:r>
              <a:rPr lang="de-DE" sz="3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Lk</a:t>
            </a: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sind wir eine kleine Klasse, in der sich Probleme einfach und schnell lösen lassen – wir helfen uns gegenseitig und werden </a:t>
            </a:r>
            <a:r>
              <a:rPr lang="de-DE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Familia Latina</a:t>
            </a: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die (hoffentlich) so manchen Ausflug machen darf.</a:t>
            </a:r>
          </a:p>
          <a:p>
            <a:pPr marL="0" indent="0">
              <a:buNone/>
            </a:pPr>
            <a:r>
              <a:rPr lang="de-DE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							</a:t>
            </a:r>
            <a:r>
              <a:rPr lang="de-DE" sz="3600" b="1" dirty="0">
                <a:solidFill>
                  <a:srgbClr val="C00000"/>
                </a:solidFill>
                <a:latin typeface="Ink Free" panose="03080402000500000000" pitchFamily="66" charset="0"/>
                <a:cs typeface="Calibri" panose="020F0502020204030204" pitchFamily="34" charset="0"/>
              </a:rPr>
              <a:t>Ich freu mich auf euch!</a:t>
            </a:r>
          </a:p>
          <a:p>
            <a:pPr marL="0" indent="0">
              <a:buNone/>
            </a:pPr>
            <a:endParaRPr lang="de-DE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9637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pic>
        <p:nvPicPr>
          <p:cNvPr id="6" name="Inhaltsplatzhalter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6352" y="1903413"/>
            <a:ext cx="4381822" cy="3956050"/>
          </a:xfrm>
        </p:spPr>
      </p:pic>
    </p:spTree>
    <p:extLst>
      <p:ext uri="{BB962C8B-B14F-4D97-AF65-F5344CB8AC3E}">
        <p14:creationId xmlns:p14="http://schemas.microsoft.com/office/powerpoint/2010/main" val="151673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 </a:t>
            </a:r>
            <a:b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3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de-DE" sz="2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LK – Abitur 2027 </a:t>
            </a:r>
            <a:r>
              <a:rPr lang="de-DE" sz="3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de-DE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3" y="2285999"/>
            <a:ext cx="9601194" cy="358986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de-DE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Latein - mit </a:t>
            </a:r>
            <a:r>
              <a:rPr lang="de-DE" sz="28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Hirn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Herz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e-DE" sz="28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Humor</a:t>
            </a: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sicher durch das Abitur…</a:t>
            </a:r>
          </a:p>
          <a:p>
            <a:endParaRPr lang="de-DE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 geht, denn wir fangen wirklich noch einmal von Vorne an:</a:t>
            </a:r>
          </a:p>
          <a:p>
            <a:pPr marL="0" indent="0">
              <a:buNone/>
            </a:pPr>
            <a:endParaRPr lang="de-DE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E-Phase: Grammatikheft-Erstellung + Übersetzungstechnik</a:t>
            </a:r>
          </a:p>
          <a:p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Q-Phase: Fortsetzung und Wiederholung einzelner Themen</a:t>
            </a:r>
          </a:p>
          <a:p>
            <a:pPr marL="0" indent="0">
              <a:buNone/>
            </a:pPr>
            <a:endParaRPr lang="de-DE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…und dann gibt es da noch die schönen Inhalte!</a:t>
            </a:r>
          </a:p>
          <a:p>
            <a:pPr marL="0" indent="0">
              <a:buNone/>
            </a:pPr>
            <a:endParaRPr lang="de-DE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6786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endParaRPr lang="de-DE" sz="4000" dirty="0"/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pic>
        <p:nvPicPr>
          <p:cNvPr id="7" name="Inhaltsplatzhalter 6"/>
          <p:cNvPicPr>
            <a:picLocks noGrp="1"/>
          </p:cNvPicPr>
          <p:nvPr>
            <p:ph idx="1"/>
          </p:nvPr>
        </p:nvPicPr>
        <p:blipFill rotWithShape="1">
          <a:blip r:embed="rId2"/>
          <a:srcRect l="11237" t="14760" r="27803" b="6191"/>
          <a:stretch/>
        </p:blipFill>
        <p:spPr bwMode="auto">
          <a:xfrm>
            <a:off x="1362808" y="606669"/>
            <a:ext cx="9645161" cy="58820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1433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endParaRPr lang="de-DE" sz="4000" dirty="0"/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pic>
        <p:nvPicPr>
          <p:cNvPr id="6" name="Inhaltsplatzhalter 5"/>
          <p:cNvPicPr>
            <a:picLocks noGrp="1"/>
          </p:cNvPicPr>
          <p:nvPr>
            <p:ph idx="1"/>
          </p:nvPr>
        </p:nvPicPr>
        <p:blipFill rotWithShape="1">
          <a:blip r:embed="rId2"/>
          <a:srcRect l="11237" t="16064" r="27699" b="5787"/>
          <a:stretch/>
        </p:blipFill>
        <p:spPr bwMode="auto">
          <a:xfrm>
            <a:off x="1934308" y="439615"/>
            <a:ext cx="7860323" cy="59348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2501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endParaRPr lang="de-DE" sz="4000" dirty="0"/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pic>
        <p:nvPicPr>
          <p:cNvPr id="5" name="Inhaltsplatzhalter 4"/>
          <p:cNvPicPr>
            <a:picLocks noGrp="1"/>
          </p:cNvPicPr>
          <p:nvPr>
            <p:ph idx="1"/>
          </p:nvPr>
        </p:nvPicPr>
        <p:blipFill rotWithShape="1">
          <a:blip r:embed="rId2"/>
          <a:srcRect l="4397" t="16063" r="17943" b="5780"/>
          <a:stretch/>
        </p:blipFill>
        <p:spPr bwMode="auto">
          <a:xfrm>
            <a:off x="3165530" y="1585396"/>
            <a:ext cx="6611515" cy="40328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9658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endParaRPr lang="de-DE" sz="4000" dirty="0"/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598" t="16463" r="27243" b="5892"/>
          <a:stretch/>
        </p:blipFill>
        <p:spPr>
          <a:xfrm>
            <a:off x="1892970" y="475793"/>
            <a:ext cx="8406057" cy="590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88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endParaRPr lang="de-DE" sz="4000" dirty="0"/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597" t="17788" r="26648" b="6953"/>
          <a:stretch/>
        </p:blipFill>
        <p:spPr>
          <a:xfrm>
            <a:off x="1433146" y="367064"/>
            <a:ext cx="9077990" cy="61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58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endParaRPr lang="de-DE" sz="4000" dirty="0"/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590" t="48263" r="24113" b="33982"/>
          <a:stretch/>
        </p:blipFill>
        <p:spPr>
          <a:xfrm>
            <a:off x="2420771" y="2010391"/>
            <a:ext cx="6902495" cy="28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854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224444"/>
            <a:ext cx="9601196" cy="2061555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Latein Neigungskurs</a:t>
            </a:r>
            <a:endParaRPr lang="de-DE" sz="4000" dirty="0"/>
          </a:p>
        </p:txBody>
      </p:sp>
      <p:sp>
        <p:nvSpPr>
          <p:cNvPr id="4" name="Rechteck 3"/>
          <p:cNvSpPr/>
          <p:nvPr/>
        </p:nvSpPr>
        <p:spPr>
          <a:xfrm>
            <a:off x="4003920" y="324433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Wie sieht eine Klausur im Latein Abitur aus?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 Blick auf eine Abituraufgabe?</a:t>
            </a:r>
          </a:p>
        </p:txBody>
      </p:sp>
    </p:spTree>
    <p:extLst>
      <p:ext uri="{BB962C8B-B14F-4D97-AF65-F5344CB8AC3E}">
        <p14:creationId xmlns:p14="http://schemas.microsoft.com/office/powerpoint/2010/main" val="24748846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581124"/>
          </a:xfrm>
        </p:spPr>
        <p:txBody>
          <a:bodyPr/>
          <a:lstStyle/>
          <a:p>
            <a:pPr algn="l"/>
            <a:br>
              <a:rPr lang="de-DE" sz="36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</a:br>
            <a:r>
              <a:rPr lang="de-DE" sz="36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Gratias </a:t>
            </a:r>
            <a:r>
              <a:rPr lang="de-DE" sz="3600" b="1" dirty="0" err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ago</a:t>
            </a:r>
            <a:r>
              <a:rPr lang="de-DE" sz="36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!</a:t>
            </a:r>
            <a:endParaRPr lang="de-DE" sz="3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857" y="3997959"/>
            <a:ext cx="1289074" cy="142102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2890">
            <a:off x="7835204" y="3459302"/>
            <a:ext cx="2190799" cy="1125687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92398" y="3017520"/>
            <a:ext cx="6815669" cy="1960879"/>
          </a:xfrm>
        </p:spPr>
        <p:txBody>
          <a:bodyPr>
            <a:normAutofit/>
          </a:bodyPr>
          <a:lstStyle/>
          <a:p>
            <a:pPr algn="l"/>
            <a:r>
              <a:rPr lang="de-DE" sz="2800" b="1" dirty="0" err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Videamus</a:t>
            </a:r>
            <a:r>
              <a:rPr lang="de-DE" sz="28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 in </a:t>
            </a:r>
            <a:r>
              <a:rPr lang="de-DE" sz="2800" b="1" dirty="0" err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cursu</a:t>
            </a:r>
            <a:r>
              <a:rPr lang="de-DE" sz="28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de-DE" sz="2800" b="1" dirty="0" err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linguae</a:t>
            </a:r>
            <a:r>
              <a:rPr lang="de-DE" sz="28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 </a:t>
            </a:r>
            <a:r>
              <a:rPr lang="de-DE" sz="2800" b="1" dirty="0" err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Latinae</a:t>
            </a:r>
            <a:r>
              <a:rPr lang="de-DE" sz="28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!</a:t>
            </a:r>
          </a:p>
          <a:p>
            <a:pPr algn="l"/>
            <a:endParaRPr lang="de-DE" sz="2400" b="1" dirty="0">
              <a:solidFill>
                <a:schemeClr val="accent1">
                  <a:lumMod val="75000"/>
                </a:schemeClr>
              </a:solidFill>
              <a:latin typeface="Ink Free" panose="03080402000500000000" pitchFamily="66" charset="0"/>
            </a:endParaRPr>
          </a:p>
          <a:p>
            <a:pPr algn="l"/>
            <a:r>
              <a:rPr lang="de-DE" sz="2800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Valete !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1402509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507076"/>
            <a:ext cx="9601196" cy="1778923"/>
          </a:xfr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953491"/>
            <a:ext cx="9601196" cy="39223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 im Spiegel der Literatur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E.1 	Politische Kultur am Ende der römischen Republik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E.2 	Mensch und Mythos </a:t>
            </a:r>
            <a:b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E.3 	Römische Lebensart </a:t>
            </a:r>
          </a:p>
          <a:p>
            <a:pPr marL="0" indent="0">
              <a:buNone/>
            </a:pP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E.4 	Alltag in den Provinzen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E.5 	Menschliches, allzu Menschliches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E.6 	Die Rolle der Frau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E.7 	Römer und Christen </a:t>
            </a:r>
          </a:p>
          <a:p>
            <a:pPr marL="0" indent="0">
              <a:buNone/>
            </a:pPr>
            <a:r>
              <a:rPr lang="de-DE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verbindlich: Themenfelder 1–3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6111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507076"/>
            <a:ext cx="9601196" cy="1778923"/>
          </a:xfrm>
        </p:spPr>
        <p:txBody>
          <a:bodyPr>
            <a:normAutofit/>
          </a:bodyPr>
          <a:lstStyle/>
          <a:p>
            <a:pPr algn="l"/>
            <a:r>
              <a:rPr lang="de-DE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953491"/>
            <a:ext cx="9601196" cy="3922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 im Spiegel der Literatur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E.1 	Politische Kultur am Ende der römischen Republik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Ciceros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Engagement für die Republik als Anwalt und Politiker </a:t>
            </a:r>
          </a:p>
        </p:txBody>
      </p:sp>
    </p:spTree>
    <p:extLst>
      <p:ext uri="{BB962C8B-B14F-4D97-AF65-F5344CB8AC3E}">
        <p14:creationId xmlns:p14="http://schemas.microsoft.com/office/powerpoint/2010/main" val="2032167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4153" y="74816"/>
            <a:ext cx="9882445" cy="2028304"/>
          </a:xfrm>
        </p:spPr>
        <p:txBody>
          <a:bodyPr>
            <a:normAutofit/>
          </a:bodyPr>
          <a:lstStyle/>
          <a:p>
            <a:pPr algn="l"/>
            <a:r>
              <a:rPr lang="de-DE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14153" y="1413164"/>
            <a:ext cx="10432472" cy="446270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</a:t>
            </a:r>
          </a:p>
          <a:p>
            <a:pPr marL="0" indent="0">
              <a:buNone/>
            </a:pP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E.1 	Politische Kultur am Ende der römischen Republik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machen wir da?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Einblick in…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 politischen Alltag 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angewandte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Rhetorik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Bedeutung der </a:t>
            </a:r>
            <a:r>
              <a:rPr lang="de-DE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Kommunikation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(öffentlich / privat) 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Freizeitgestaltung und menschliches Zusammenleben </a:t>
            </a:r>
          </a:p>
          <a:p>
            <a:pPr marL="0" indent="0">
              <a:buNone/>
            </a:pPr>
            <a:r>
              <a:rPr lang="de-DE" sz="2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de-DE" sz="1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(römische </a:t>
            </a:r>
            <a:r>
              <a:rPr lang="de-DE" sz="19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spectacula</a:t>
            </a:r>
            <a:r>
              <a:rPr lang="de-DE" sz="1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moderne mediale Unterhaltungsindustrie)</a:t>
            </a:r>
            <a:endParaRPr lang="de-DE" sz="2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de-DE" sz="23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Alles zu lesen in </a:t>
            </a:r>
            <a:r>
              <a:rPr lang="de-DE" sz="23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Ciceros</a:t>
            </a:r>
            <a:r>
              <a:rPr lang="de-DE" sz="23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„de </a:t>
            </a:r>
            <a:r>
              <a:rPr lang="de-DE" sz="23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amicitia</a:t>
            </a:r>
            <a:r>
              <a:rPr lang="de-DE" sz="23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“: Wahre Freunde – Falsche Freunde – alte / neue Freunde…</a:t>
            </a:r>
          </a:p>
        </p:txBody>
      </p:sp>
    </p:spTree>
    <p:extLst>
      <p:ext uri="{BB962C8B-B14F-4D97-AF65-F5344CB8AC3E}">
        <p14:creationId xmlns:p14="http://schemas.microsoft.com/office/powerpoint/2010/main" val="149049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4153" y="507076"/>
            <a:ext cx="9882445" cy="1163783"/>
          </a:xfrm>
        </p:spPr>
        <p:txBody>
          <a:bodyPr>
            <a:normAutofit/>
          </a:bodyPr>
          <a:lstStyle/>
          <a:p>
            <a:pPr algn="l"/>
            <a:r>
              <a:rPr lang="de-DE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14153" y="1288473"/>
            <a:ext cx="10432472" cy="45873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E.2 	Mensch und Mythos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Liebe und Erotik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Gestalten der antiken Mythologie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menschliche Hybris und göttliche Nemesis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Verwandlungs- und Ursprungssagen </a:t>
            </a:r>
            <a:endParaRPr lang="de-DE" sz="2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484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4153" y="0"/>
            <a:ext cx="9882445" cy="2285999"/>
          </a:xfrm>
        </p:spPr>
        <p:txBody>
          <a:bodyPr>
            <a:normAutofit/>
          </a:bodyPr>
          <a:lstStyle/>
          <a:p>
            <a:pPr algn="l"/>
            <a:r>
              <a:rPr lang="de-DE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14153" y="1396537"/>
            <a:ext cx="10432472" cy="42050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E.2 	Mensch und Mythos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machen wir da?</a:t>
            </a:r>
          </a:p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Einblick in…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Formen menschlichen Zusammenlebens 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Liebe, Glück, Liebeskummer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Mythologie</a:t>
            </a:r>
          </a:p>
          <a:p>
            <a:pPr>
              <a:buFontTx/>
              <a:buChar char="-"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 kulturgeschichtliche Tradition</a:t>
            </a:r>
          </a:p>
          <a:p>
            <a:pPr marL="457200" lvl="1" indent="0">
              <a:buNone/>
            </a:pPr>
            <a:r>
              <a:rPr lang="de-DE" sz="19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		</a:t>
            </a:r>
            <a:r>
              <a:rPr lang="de-DE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Autoren: </a:t>
            </a:r>
            <a:r>
              <a:rPr lang="de-DE" sz="17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Hygin</a:t>
            </a:r>
            <a:r>
              <a:rPr lang="de-DE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7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fabulae</a:t>
            </a:r>
            <a:r>
              <a:rPr lang="de-DE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Ovid </a:t>
            </a:r>
            <a:r>
              <a:rPr lang="de-DE" sz="17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ars</a:t>
            </a:r>
            <a:r>
              <a:rPr lang="de-DE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7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amatoria</a:t>
            </a:r>
            <a:r>
              <a:rPr lang="de-DE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e-DE" sz="17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metamorphosen</a:t>
            </a:r>
            <a:endParaRPr lang="de-DE" sz="17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572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507076"/>
            <a:ext cx="9601196" cy="1429789"/>
          </a:xfrm>
        </p:spPr>
        <p:txBody>
          <a:bodyPr>
            <a:normAutofit/>
          </a:bodyPr>
          <a:lstStyle/>
          <a:p>
            <a:pPr algn="l"/>
            <a:r>
              <a:rPr lang="de-DE" sz="3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Themen in der Einführungsphase E1/E2 </a:t>
            </a:r>
            <a:endParaRPr lang="de-DE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1" y="1338349"/>
            <a:ext cx="9601196" cy="453751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Römische Lebenswelten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E.3 	Römische Lebensart </a:t>
            </a:r>
            <a:endParaRPr lang="de-DE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Leben in der Stadt vs. Leben auf dem Land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vita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urbana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de-DE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vita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rustica</a:t>
            </a:r>
            <a:r>
              <a:rPr lang="de-DE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Schriftverkehr und Reisen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Freizeitgestaltung und Bildungsideale: </a:t>
            </a:r>
            <a:r>
              <a:rPr lang="de-DE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panem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de-DE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circenses</a:t>
            </a: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Freizeitgestaltung und Bildungsideale: Thermen und Theater</a:t>
            </a:r>
          </a:p>
        </p:txBody>
      </p:sp>
    </p:spTree>
    <p:extLst>
      <p:ext uri="{BB962C8B-B14F-4D97-AF65-F5344CB8AC3E}">
        <p14:creationId xmlns:p14="http://schemas.microsoft.com/office/powerpoint/2010/main" val="1271264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Bla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rganisch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c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1548</Words>
  <Application>Microsoft Office PowerPoint</Application>
  <PresentationFormat>Breitbild</PresentationFormat>
  <Paragraphs>191</Paragraphs>
  <Slides>37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2" baseType="lpstr">
      <vt:lpstr>Arial</vt:lpstr>
      <vt:lpstr>Calibri</vt:lpstr>
      <vt:lpstr>Garamond</vt:lpstr>
      <vt:lpstr>Ink Free</vt:lpstr>
      <vt:lpstr>Organisch</vt:lpstr>
      <vt:lpstr>Salvete !  Vorstellung Latein Neigungskurs  Abitur 2028</vt:lpstr>
      <vt:lpstr>Latein Neigungskurs  - Latein LK – Abitur 2027 -</vt:lpstr>
      <vt:lpstr>Latein Neigungskurs  - Latein LK – Abitur 2027 -</vt:lpstr>
      <vt:lpstr>Themen in der Einführungsphase E1/E2 </vt:lpstr>
      <vt:lpstr>Themen in der Einführungsphase E1/E2 </vt:lpstr>
      <vt:lpstr>Themen in der Einführungsphase E1/E2 </vt:lpstr>
      <vt:lpstr>Themen in der Einführungsphase E1/E2 </vt:lpstr>
      <vt:lpstr>Themen in der Einführungsphase E1/E2 </vt:lpstr>
      <vt:lpstr>Themen in der Einführungsphase E1/E2 </vt:lpstr>
      <vt:lpstr>Themen in der Einführungsphase E1/E2 </vt:lpstr>
      <vt:lpstr>Themen in der Einführungsphase E1/E2 </vt:lpstr>
      <vt:lpstr>Themen in der Einführungsphase E1/E2 </vt:lpstr>
      <vt:lpstr>Themen in der Einführungsphase E1/E2 </vt:lpstr>
      <vt:lpstr>Themen in der Einführungsphase E1/E2 </vt:lpstr>
      <vt:lpstr>Latein Neigungskurs</vt:lpstr>
      <vt:lpstr>Latein Neigungskurs</vt:lpstr>
      <vt:lpstr>Latein Neigungskurs</vt:lpstr>
      <vt:lpstr>Latein Neigungskurs</vt:lpstr>
      <vt:lpstr>Latein Neigungskurs</vt:lpstr>
      <vt:lpstr>Latein Neigungskurs</vt:lpstr>
      <vt:lpstr>Latein Neigungskurs</vt:lpstr>
      <vt:lpstr>Latein Neigungskurs</vt:lpstr>
      <vt:lpstr>Latein Neigungskurs</vt:lpstr>
      <vt:lpstr>Ausblick Latein LK Q-Phase</vt:lpstr>
      <vt:lpstr>Ausblick Latein LK Q-Phase</vt:lpstr>
      <vt:lpstr>Ausblick Latein LK Q-Phase</vt:lpstr>
      <vt:lpstr>Ausblick Latein LK Q-Phase</vt:lpstr>
      <vt:lpstr>Ausblick Latein LK Q-Phase</vt:lpstr>
      <vt:lpstr>Latein Neigungskurs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Latein Neigungskurs</vt:lpstr>
      <vt:lpstr> Gratias ago!</vt:lpstr>
    </vt:vector>
  </TitlesOfParts>
  <Company>MTK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Salvete  Vorstellung Latein Neigungskurs  Abitur 2025</dc:title>
  <dc:creator>Brabaender, Michael</dc:creator>
  <cp:lastModifiedBy>Birgitt Inderfurth</cp:lastModifiedBy>
  <cp:revision>29</cp:revision>
  <dcterms:created xsi:type="dcterms:W3CDTF">2022-03-11T09:45:32Z</dcterms:created>
  <dcterms:modified xsi:type="dcterms:W3CDTF">2025-03-07T08:50:24Z</dcterms:modified>
</cp:coreProperties>
</file>